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5" r:id="rId3"/>
    <p:sldId id="286" r:id="rId4"/>
    <p:sldId id="280" r:id="rId5"/>
    <p:sldId id="283" r:id="rId6"/>
    <p:sldId id="288" r:id="rId7"/>
    <p:sldId id="282" r:id="rId8"/>
    <p:sldId id="289" r:id="rId9"/>
    <p:sldId id="290" r:id="rId10"/>
    <p:sldId id="284" r:id="rId1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175"/>
    <a:srgbClr val="5E8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82" autoAdjust="0"/>
  </p:normalViewPr>
  <p:slideViewPr>
    <p:cSldViewPr snapToGrid="0" snapToObjects="1">
      <p:cViewPr varScale="1">
        <p:scale>
          <a:sx n="73" d="100"/>
          <a:sy n="7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DE9416-81E5-8A49-90DC-031206B9FFFC}" type="datetimeFigureOut">
              <a:rPr lang="en-GB"/>
              <a:pPr>
                <a:defRPr/>
              </a:pPr>
              <a:t>26/01/16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A866F4-310E-6D44-B754-548EE0A01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1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15B7C-AA03-B94A-8145-5A969D8EF1B8}" type="datetimeFigureOut">
              <a:rPr lang="en-US" smtClean="0"/>
              <a:t>26/01/16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6485-47C0-CC41-A763-E42B23346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9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Supposedly the ‘average’ face of an English woman (from the Daily Mail)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Modelling</a:t>
            </a:r>
            <a:r>
              <a:rPr lang="en-GB" sz="1400" baseline="0" dirty="0" smtClean="0"/>
              <a:t> that caters for the average is at risk of making the same mistakes as the person creating the average face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baseline="0" dirty="0" smtClean="0"/>
              <a:t>Only took pictures of white women in their 20s</a:t>
            </a:r>
            <a:r>
              <a:rPr lang="is-IS" sz="1400" baseline="0" dirty="0" smtClean="0"/>
              <a:t>… (Sexist, Racist, Ageist)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2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If agent-based modellers were investors, we wouldn’t be chartists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8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Lots of hurdles to jump when learning ABM: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A new way of thinking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Design and representation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Programming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Making multiple runs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Analysing outputs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3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is-IS" dirty="0" smtClean="0"/>
              <a:t>Making</a:t>
            </a:r>
            <a:r>
              <a:rPr lang="is-IS" baseline="0" dirty="0" smtClean="0"/>
              <a:t> sense of data from 000s of runs is challenging, especially for ABMs</a:t>
            </a:r>
            <a:endParaRPr lang="is-IS" dirty="0" smtClean="0"/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big(-ish) data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may not be able to assume normality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complex, multi-dimensional input and output spaces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advanced techniques required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more hurdles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5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Z </a:t>
            </a:r>
            <a:r>
              <a:rPr lang="en-GB" baseline="0" dirty="0" smtClean="0"/>
              <a:t>from </a:t>
            </a:r>
            <a:r>
              <a:rPr lang="en-GB" baseline="0" dirty="0" smtClean="0"/>
              <a:t>upper left</a:t>
            </a:r>
            <a:r>
              <a:rPr lang="en-GB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Each </a:t>
            </a:r>
            <a:r>
              <a:rPr lang="en-GB" baseline="0" dirty="0" smtClean="0"/>
              <a:t>line is separate ABM run, suffers from saturation and crash at tipping point</a:t>
            </a:r>
            <a:r>
              <a:rPr lang="en-GB" baseline="0" dirty="0" smtClean="0"/>
              <a:t>;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Similar </a:t>
            </a:r>
            <a:r>
              <a:rPr lang="en-GB" baseline="0" dirty="0" smtClean="0"/>
              <a:t>data but for one run with two output variables in x and y axes.  </a:t>
            </a:r>
            <a:r>
              <a:rPr lang="en-GB" baseline="0" dirty="0" err="1" smtClean="0"/>
              <a:t>Colors</a:t>
            </a:r>
            <a:r>
              <a:rPr lang="en-GB" baseline="0" dirty="0" smtClean="0"/>
              <a:t> denote time (blue to red</a:t>
            </a:r>
            <a:r>
              <a:rPr lang="en-GB" baseline="0" dirty="0" smtClean="0"/>
              <a:t>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Different </a:t>
            </a:r>
            <a:r>
              <a:rPr lang="en-GB" baseline="0" dirty="0" smtClean="0"/>
              <a:t>dimension reductions correlated against true distance matrix of outputs</a:t>
            </a:r>
            <a:r>
              <a:rPr lang="en-GB" baseline="0" dirty="0" smtClean="0"/>
              <a:t>;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Network </a:t>
            </a:r>
            <a:r>
              <a:rPr lang="en-GB" baseline="0" dirty="0" smtClean="0"/>
              <a:t>of discretized state changes for two outcomes.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3026-56E0-4B17-AEDA-11DE64E016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A</a:t>
            </a:r>
            <a:r>
              <a:rPr lang="en-GB" baseline="0" dirty="0" smtClean="0"/>
              <a:t> painting found in a thrift store that may be a Pollock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Worth $5 if not; $10M+ if it is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In science as in art, we need to know how our cultural artefacts are produced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Difference is, in science, we want others to be able to do what we’ve done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Not to mention, remembering what we’ve done years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3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We have initiated</a:t>
            </a:r>
            <a:r>
              <a:rPr lang="en-GB" baseline="0" dirty="0" smtClean="0"/>
              <a:t> creating metadata schemas to support analysis of outputs in social simulation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Graph on the left is the provenance part of that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We have developed prototype tools to help record metadata during the analysis process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 smtClean="0"/>
              <a:t>Graph on the right shows the provenance data stored as simulation output data are processed to make a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0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Full metadata schema (consider deleting)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2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New</a:t>
            </a:r>
            <a:r>
              <a:rPr lang="en-GB" baseline="0" dirty="0" smtClean="0"/>
              <a:t> analysis and visualisation techniques; and metadata standards need to be easy to use</a:t>
            </a:r>
          </a:p>
          <a:p>
            <a:pPr marL="171450" indent="-171450">
              <a:buFont typeface="Arial"/>
              <a:buChar char="•"/>
            </a:pPr>
            <a:r>
              <a:rPr lang="en-GB" baseline="0" smtClean="0"/>
              <a:t>(Play video)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6485-47C0-CC41-A763-E42B233460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5254625" y="1809750"/>
            <a:ext cx="48371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15" y="1810444"/>
            <a:ext cx="6139877" cy="647015"/>
          </a:xfrm>
        </p:spPr>
        <p:txBody>
          <a:bodyPr anchor="t">
            <a:spAutoFit/>
          </a:bodyPr>
          <a:lstStyle>
            <a:lvl1pPr algn="l">
              <a:defRPr sz="3600" b="1" i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655" y="5915347"/>
            <a:ext cx="7996668" cy="523220"/>
          </a:xfrm>
        </p:spPr>
        <p:txBody>
          <a:bodyPr anchor="b">
            <a:spAutoFit/>
          </a:bodyPr>
          <a:lstStyle>
            <a:lvl1pPr marL="0" indent="0" algn="l">
              <a:buNone/>
              <a:defRPr sz="2800" baseline="0">
                <a:solidFill>
                  <a:srgbClr val="8721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D3F410-AAC4-584D-B307-436BB3762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7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04407" y="885285"/>
            <a:ext cx="3908225" cy="1200941"/>
          </a:xfrm>
        </p:spPr>
        <p:txBody>
          <a:bodyPr anchor="t">
            <a:sp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904407" y="2214563"/>
            <a:ext cx="3908225" cy="181200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BF04B-AEAB-1149-9A69-70018A839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7063" y="773113"/>
            <a:ext cx="292100" cy="292100"/>
          </a:xfrm>
          <a:prstGeom prst="roundRect">
            <a:avLst/>
          </a:prstGeom>
          <a:solidFill>
            <a:srgbClr val="78A22F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5" name="Rounded Rectangle 4"/>
          <p:cNvSpPr/>
          <p:nvPr/>
        </p:nvSpPr>
        <p:spPr>
          <a:xfrm>
            <a:off x="627063" y="452438"/>
            <a:ext cx="292100" cy="290512"/>
          </a:xfrm>
          <a:prstGeom prst="roundRect">
            <a:avLst/>
          </a:prstGeom>
          <a:solidFill>
            <a:srgbClr val="872175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7" name="Rounded Rectangle 6"/>
          <p:cNvSpPr/>
          <p:nvPr/>
        </p:nvSpPr>
        <p:spPr>
          <a:xfrm>
            <a:off x="303213" y="452438"/>
            <a:ext cx="292100" cy="290512"/>
          </a:xfrm>
          <a:prstGeom prst="roundRect">
            <a:avLst/>
          </a:prstGeom>
          <a:solidFill>
            <a:srgbClr val="569BBE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5008" y="275685"/>
            <a:ext cx="6779132" cy="659940"/>
          </a:xfrm>
        </p:spPr>
        <p:txBody>
          <a:bodyPr anchor="t">
            <a:spAutoFit/>
          </a:bodyPr>
          <a:lstStyle>
            <a:lvl1pPr algn="l">
              <a:defRPr sz="3600" b="1" baseline="0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045008" y="1098066"/>
            <a:ext cx="6779132" cy="830997"/>
          </a:xfrm>
        </p:spPr>
        <p:txBody>
          <a:bodyPr>
            <a:spAutoFit/>
          </a:bodyPr>
          <a:lstStyle>
            <a:lvl1pPr marL="0" indent="-27720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96B045-3E1C-7642-BE02-F0944433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7063" y="773113"/>
            <a:ext cx="292100" cy="292100"/>
          </a:xfrm>
          <a:prstGeom prst="roundRect">
            <a:avLst/>
          </a:prstGeom>
          <a:solidFill>
            <a:srgbClr val="78A22F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5" name="Rounded Rectangle 4"/>
          <p:cNvSpPr/>
          <p:nvPr/>
        </p:nvSpPr>
        <p:spPr>
          <a:xfrm>
            <a:off x="627063" y="452438"/>
            <a:ext cx="292100" cy="290512"/>
          </a:xfrm>
          <a:prstGeom prst="roundRect">
            <a:avLst/>
          </a:prstGeom>
          <a:solidFill>
            <a:srgbClr val="872175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6" name="Rounded Rectangle 5"/>
          <p:cNvSpPr/>
          <p:nvPr/>
        </p:nvSpPr>
        <p:spPr>
          <a:xfrm>
            <a:off x="303213" y="452438"/>
            <a:ext cx="292100" cy="290512"/>
          </a:xfrm>
          <a:prstGeom prst="roundRect">
            <a:avLst/>
          </a:prstGeom>
          <a:solidFill>
            <a:srgbClr val="569BBE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pic>
        <p:nvPicPr>
          <p:cNvPr id="7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08" y="275685"/>
            <a:ext cx="6779132" cy="659940"/>
          </a:xfrm>
        </p:spPr>
        <p:txBody>
          <a:bodyPr anchor="t">
            <a:sp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335231" y="1732395"/>
            <a:ext cx="6883484" cy="3742563"/>
          </a:xfrm>
        </p:spPr>
        <p:txBody>
          <a:bodyPr>
            <a:spAutoFit/>
          </a:bodyPr>
          <a:lstStyle>
            <a:lvl1pPr marL="360000" indent="-252000">
              <a:lnSpc>
                <a:spcPct val="110000"/>
              </a:lnSpc>
              <a:spcBef>
                <a:spcPts val="0"/>
              </a:spcBef>
              <a:buClr>
                <a:srgbClr val="872175"/>
              </a:buClr>
              <a:buFont typeface="Arial"/>
              <a:buChar char="•"/>
              <a:defRPr sz="2400" baseline="0"/>
            </a:lvl1pPr>
            <a:lvl2pPr marL="360000" indent="-252000">
              <a:lnSpc>
                <a:spcPct val="110000"/>
              </a:lnSpc>
              <a:spcBef>
                <a:spcPts val="0"/>
              </a:spcBef>
              <a:buNone/>
              <a:defRPr baseline="0"/>
            </a:lvl2pPr>
            <a:lvl6pPr>
              <a:buNone/>
              <a:defRPr/>
            </a:lvl6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363EAD-CE3C-DE46-A0D4-99BA761C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7063" y="773113"/>
            <a:ext cx="292100" cy="292100"/>
          </a:xfrm>
          <a:prstGeom prst="roundRect">
            <a:avLst/>
          </a:prstGeom>
          <a:solidFill>
            <a:srgbClr val="78A22F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7" name="Rounded Rectangle 6"/>
          <p:cNvSpPr/>
          <p:nvPr/>
        </p:nvSpPr>
        <p:spPr>
          <a:xfrm>
            <a:off x="627063" y="452438"/>
            <a:ext cx="292100" cy="290512"/>
          </a:xfrm>
          <a:prstGeom prst="roundRect">
            <a:avLst/>
          </a:prstGeom>
          <a:solidFill>
            <a:srgbClr val="872175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8" name="Rounded Rectangle 7"/>
          <p:cNvSpPr/>
          <p:nvPr/>
        </p:nvSpPr>
        <p:spPr>
          <a:xfrm>
            <a:off x="303213" y="452438"/>
            <a:ext cx="292100" cy="290512"/>
          </a:xfrm>
          <a:prstGeom prst="roundRect">
            <a:avLst/>
          </a:prstGeom>
          <a:solidFill>
            <a:srgbClr val="569BBE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pic>
        <p:nvPicPr>
          <p:cNvPr id="9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0"/>
          </p:nvPr>
        </p:nvSpPr>
        <p:spPr>
          <a:xfrm>
            <a:off x="457198" y="1740155"/>
            <a:ext cx="5771411" cy="461665"/>
          </a:xfrm>
        </p:spPr>
        <p:txBody>
          <a:bodyPr>
            <a:spAutoFit/>
          </a:bodyPr>
          <a:lstStyle>
            <a:lvl1pPr marL="360000" indent="-360000">
              <a:spcBef>
                <a:spcPts val="0"/>
              </a:spcBef>
              <a:buFont typeface="Arial"/>
              <a:buChar char="•"/>
              <a:defRPr sz="2400" b="1" baseline="0">
                <a:solidFill>
                  <a:srgbClr val="8721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808435" y="2480777"/>
            <a:ext cx="5420175" cy="25475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45008" y="275685"/>
            <a:ext cx="6779132" cy="659940"/>
          </a:xfrm>
        </p:spPr>
        <p:txBody>
          <a:bodyPr anchor="t">
            <a:spAutoFit/>
          </a:bodyPr>
          <a:lstStyle>
            <a:lvl1pPr algn="l">
              <a:defRPr sz="3600" b="1" baseline="0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329363" y="2481263"/>
            <a:ext cx="2403475" cy="2403475"/>
          </a:xfrm>
          <a:prstGeom prst="round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19EE06-F52F-3C46-B62C-12B909818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23963" y="3806825"/>
            <a:ext cx="460375" cy="460375"/>
          </a:xfrm>
          <a:prstGeom prst="roundRect">
            <a:avLst/>
          </a:prstGeom>
          <a:solidFill>
            <a:srgbClr val="78A22F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6" name="Rounded Rectangle 5"/>
          <p:cNvSpPr/>
          <p:nvPr/>
        </p:nvSpPr>
        <p:spPr>
          <a:xfrm>
            <a:off x="1223963" y="3295650"/>
            <a:ext cx="460375" cy="460375"/>
          </a:xfrm>
          <a:prstGeom prst="roundRect">
            <a:avLst/>
          </a:prstGeom>
          <a:solidFill>
            <a:srgbClr val="872175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7" name="Rounded Rectangle 6"/>
          <p:cNvSpPr/>
          <p:nvPr/>
        </p:nvSpPr>
        <p:spPr>
          <a:xfrm>
            <a:off x="1223963" y="2789238"/>
            <a:ext cx="460375" cy="460375"/>
          </a:xfrm>
          <a:prstGeom prst="roundRect">
            <a:avLst/>
          </a:prstGeom>
          <a:solidFill>
            <a:srgbClr val="569BBE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52862" y="2593532"/>
            <a:ext cx="6374281" cy="692497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6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0008" y="275685"/>
            <a:ext cx="7436778" cy="659940"/>
          </a:xfrm>
        </p:spPr>
        <p:txBody>
          <a:bodyPr anchor="t">
            <a:sp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622321-5269-C846-995A-E55B2A71B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358975" y="1713210"/>
            <a:ext cx="4229693" cy="461665"/>
          </a:xfrm>
        </p:spPr>
        <p:txBody>
          <a:bodyPr>
            <a:spAutoFit/>
          </a:bodyPr>
          <a:lstStyle>
            <a:lvl1pPr marL="0" indent="-277200">
              <a:spcBef>
                <a:spcPts val="0"/>
              </a:spcBef>
              <a:buFont typeface="Arial"/>
              <a:buChar char="•"/>
              <a:defRPr sz="2400" b="1" baseline="0">
                <a:solidFill>
                  <a:srgbClr val="8721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58975" y="2439152"/>
            <a:ext cx="4229693" cy="232349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2"/>
          </p:nvPr>
        </p:nvSpPr>
        <p:spPr>
          <a:xfrm>
            <a:off x="4703026" y="1713210"/>
            <a:ext cx="4229693" cy="461665"/>
          </a:xfrm>
        </p:spPr>
        <p:txBody>
          <a:bodyPr>
            <a:spAutoFit/>
          </a:bodyPr>
          <a:lstStyle>
            <a:lvl1pPr marL="0" indent="-277200">
              <a:spcBef>
                <a:spcPts val="0"/>
              </a:spcBef>
              <a:buFont typeface="Arial"/>
              <a:buChar char="•"/>
              <a:defRPr sz="2400" b="1" baseline="0">
                <a:solidFill>
                  <a:srgbClr val="8721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703026" y="2439152"/>
            <a:ext cx="4229693" cy="261411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10008" y="275685"/>
            <a:ext cx="7436778" cy="659940"/>
          </a:xfrm>
        </p:spPr>
        <p:txBody>
          <a:bodyPr anchor="t">
            <a:sp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69665E-552D-C94A-BF21-7811B894C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JHI_Vert_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0008" y="299681"/>
            <a:ext cx="4589140" cy="646331"/>
          </a:xfrm>
        </p:spPr>
        <p:txBody>
          <a:bodyPr anchor="t">
            <a:sp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5619" y="1846416"/>
            <a:ext cx="4295750" cy="4716124"/>
          </a:xfrm>
        </p:spPr>
        <p:txBody>
          <a:bodyPr>
            <a:normAutofit/>
          </a:bodyPr>
          <a:lstStyle>
            <a:lvl1pPr marL="360000" indent="-252000">
              <a:lnSpc>
                <a:spcPct val="110000"/>
              </a:lnSpc>
              <a:spcBef>
                <a:spcPts val="0"/>
              </a:spcBef>
              <a:buClr>
                <a:srgbClr val="872175"/>
              </a:buClr>
              <a:buFont typeface="Arial"/>
              <a:buChar char="•"/>
              <a:tabLst/>
              <a:defRPr sz="2000" baseline="0"/>
            </a:lvl1pPr>
            <a:lvl2pPr marL="360000" indent="-252000">
              <a:lnSpc>
                <a:spcPct val="110000"/>
              </a:lnSpc>
              <a:spcBef>
                <a:spcPts val="0"/>
              </a:spcBef>
              <a:buNone/>
              <a:tabLst/>
              <a:defRPr sz="2000" baseline="0"/>
            </a:lvl2pPr>
            <a:lvl6pPr>
              <a:buNone/>
              <a:defRPr/>
            </a:lvl6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C1C410-FB39-414B-88A2-19658E5D1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0008" y="3751071"/>
            <a:ext cx="4266142" cy="1200329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5618" y="5138452"/>
            <a:ext cx="8811202" cy="1424087"/>
          </a:xfrm>
        </p:spPr>
        <p:txBody>
          <a:bodyPr>
            <a:normAutofit/>
          </a:bodyPr>
          <a:lstStyle>
            <a:lvl1pPr marL="360000" indent="-252000">
              <a:lnSpc>
                <a:spcPct val="110000"/>
              </a:lnSpc>
              <a:spcBef>
                <a:spcPts val="0"/>
              </a:spcBef>
              <a:buClr>
                <a:srgbClr val="872175"/>
              </a:buClr>
              <a:buFont typeface="Arial"/>
              <a:buChar char="•"/>
              <a:defRPr sz="2000" baseline="0"/>
            </a:lvl1pPr>
            <a:lvl2pPr marL="360000" indent="-252000">
              <a:lnSpc>
                <a:spcPct val="110000"/>
              </a:lnSpc>
              <a:spcBef>
                <a:spcPts val="0"/>
              </a:spcBef>
              <a:buNone/>
              <a:defRPr sz="2000" baseline="0"/>
            </a:lvl2pPr>
            <a:lvl6pPr>
              <a:buNone/>
              <a:defRPr/>
            </a:lvl6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D1288E-792B-EE4B-A06A-3D2CF16F1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0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410008" y="1098066"/>
            <a:ext cx="7436778" cy="461665"/>
          </a:xfrm>
        </p:spPr>
        <p:txBody>
          <a:bodyPr>
            <a:spAutoFit/>
          </a:bodyPr>
          <a:lstStyle>
            <a:lvl1pPr marL="0" indent="-27720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10008" y="275685"/>
            <a:ext cx="7436778" cy="659940"/>
          </a:xfrm>
        </p:spPr>
        <p:txBody>
          <a:bodyPr anchor="t">
            <a:spAutoFit/>
          </a:bodyPr>
          <a:lstStyle>
            <a:lvl1pPr algn="l">
              <a:defRPr sz="3600" b="1">
                <a:solidFill>
                  <a:srgbClr val="87217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1162A3-E35A-BC4D-89B9-8FB0B06AC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I_Vert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22" r="-135522"/>
          <a:stretch>
            <a:fillRect/>
          </a:stretch>
        </p:blipFill>
        <p:spPr bwMode="auto">
          <a:xfrm>
            <a:off x="7572375" y="168275"/>
            <a:ext cx="2112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1278317" y="1061520"/>
            <a:ext cx="6499174" cy="510778"/>
          </a:xfrm>
          <a:prstGeom prst="roundRect">
            <a:avLst/>
          </a:prstGeom>
          <a:solidFill>
            <a:srgbClr val="5E8A26">
              <a:alpha val="70000"/>
            </a:srgbClr>
          </a:solidFill>
        </p:spPr>
        <p:txBody>
          <a:bodyPr>
            <a:spAutoFit/>
          </a:bodyPr>
          <a:lstStyle>
            <a:lvl1pPr marL="0" indent="-277200" algn="ctr">
              <a:spcBef>
                <a:spcPts val="0"/>
              </a:spcBef>
              <a:buFont typeface="Arial"/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176462" y="275685"/>
            <a:ext cx="7846786" cy="715089"/>
          </a:xfrm>
          <a:prstGeom prst="roundRect">
            <a:avLst/>
          </a:prstGeom>
          <a:solidFill>
            <a:srgbClr val="872175"/>
          </a:solidFill>
        </p:spPr>
        <p:txBody>
          <a:bodyPr lIns="432000" anchor="t">
            <a:spAutoFit/>
          </a:bodyPr>
          <a:lstStyle>
            <a:lvl1pPr marL="144000"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E7122-67B4-C542-992B-C746167A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373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965555-2C51-4C41-BC7C-EBF58342E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72175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872175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7217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72175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72175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74663" y="1809750"/>
            <a:ext cx="6138862" cy="646331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MIRACLE</a:t>
            </a:r>
            <a:endParaRPr lang="en-GB" dirty="0">
              <a:latin typeface="Calibri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469900" y="4623018"/>
            <a:ext cx="7842250" cy="181588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Dawn Parker, Tatiana </a:t>
            </a:r>
            <a:r>
              <a:rPr lang="en-GB" dirty="0" err="1" smtClean="0">
                <a:latin typeface="Calibri" charset="0"/>
              </a:rPr>
              <a:t>Filatova</a:t>
            </a:r>
            <a:r>
              <a:rPr lang="en-GB" dirty="0" smtClean="0">
                <a:latin typeface="Calibri" charset="0"/>
              </a:rPr>
              <a:t>, Michael Barton, Terry Dawson, </a:t>
            </a:r>
            <a:r>
              <a:rPr lang="en-GB" b="1" dirty="0" smtClean="0">
                <a:latin typeface="Calibri" charset="0"/>
              </a:rPr>
              <a:t>Gary Polhill</a:t>
            </a:r>
            <a:r>
              <a:rPr lang="en-GB" dirty="0" smtClean="0">
                <a:latin typeface="Calibri" charset="0"/>
              </a:rPr>
              <a:t>, Lorenzo </a:t>
            </a:r>
            <a:r>
              <a:rPr lang="en-GB" dirty="0" err="1" smtClean="0">
                <a:latin typeface="Calibri" charset="0"/>
              </a:rPr>
              <a:t>Milazzo</a:t>
            </a:r>
            <a:r>
              <a:rPr lang="en-GB" dirty="0" smtClean="0">
                <a:latin typeface="Calibri" charset="0"/>
              </a:rPr>
              <a:t>, Allen Lee,</a:t>
            </a:r>
            <a:br>
              <a:rPr lang="en-GB" dirty="0" smtClean="0">
                <a:latin typeface="Calibri" charset="0"/>
              </a:rPr>
            </a:br>
            <a:r>
              <a:rPr lang="en-GB" dirty="0" err="1" smtClean="0">
                <a:latin typeface="Calibri" charset="0"/>
              </a:rPr>
              <a:t>Ju</a:t>
            </a:r>
            <a:r>
              <a:rPr lang="en-GB" dirty="0" smtClean="0">
                <a:latin typeface="Calibri" charset="0"/>
              </a:rPr>
              <a:t>-Sung Lee, Alexey </a:t>
            </a:r>
            <a:r>
              <a:rPr lang="en-GB" dirty="0" err="1" smtClean="0">
                <a:latin typeface="Calibri" charset="0"/>
              </a:rPr>
              <a:t>Voinov</a:t>
            </a:r>
            <a:r>
              <a:rPr lang="en-GB" dirty="0" smtClean="0">
                <a:latin typeface="Calibri" charset="0"/>
              </a:rPr>
              <a:t>, Kirsten Robinson, </a:t>
            </a:r>
            <a:r>
              <a:rPr lang="en-GB" dirty="0" err="1" smtClean="0">
                <a:latin typeface="Calibri" charset="0"/>
              </a:rPr>
              <a:t>Xiongbing</a:t>
            </a:r>
            <a:r>
              <a:rPr lang="en-GB" dirty="0" smtClean="0">
                <a:latin typeface="Calibri" charset="0"/>
              </a:rPr>
              <a:t> Jin, Calvin Pritchard</a:t>
            </a:r>
            <a:endParaRPr lang="en-GB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06" y="80211"/>
            <a:ext cx="2277689" cy="1642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0" y="80211"/>
            <a:ext cx="2453707" cy="1642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912" y="80211"/>
            <a:ext cx="2553961" cy="1642564"/>
          </a:xfrm>
          <a:prstGeom prst="rect">
            <a:avLst/>
          </a:prstGeom>
        </p:spPr>
      </p:pic>
      <p:pic>
        <p:nvPicPr>
          <p:cNvPr id="7" name="Picture 6" descr="PastedGraphic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04" y="1722775"/>
            <a:ext cx="1943472" cy="924102"/>
          </a:xfrm>
          <a:prstGeom prst="rect">
            <a:avLst/>
          </a:prstGeom>
        </p:spPr>
      </p:pic>
      <p:pic>
        <p:nvPicPr>
          <p:cNvPr id="8" name="Picture 7" descr="PastedGraphic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2" y="2784475"/>
            <a:ext cx="1296144" cy="536335"/>
          </a:xfrm>
          <a:prstGeom prst="rect">
            <a:avLst/>
          </a:prstGeom>
        </p:spPr>
      </p:pic>
      <p:pic>
        <p:nvPicPr>
          <p:cNvPr id="9" name="Picture 8" descr="UDundee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70" y="2646877"/>
            <a:ext cx="1011435" cy="877792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76" y="1809750"/>
            <a:ext cx="24336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01" y="3854325"/>
            <a:ext cx="763058" cy="76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72" y="2999843"/>
            <a:ext cx="3384376" cy="31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7656" r="8338"/>
          <a:stretch/>
        </p:blipFill>
        <p:spPr>
          <a:xfrm>
            <a:off x="543106" y="3509867"/>
            <a:ext cx="6454683" cy="304800"/>
          </a:xfrm>
          <a:prstGeom prst="rect">
            <a:avLst/>
          </a:prstGeom>
        </p:spPr>
      </p:pic>
      <p:pic>
        <p:nvPicPr>
          <p:cNvPr id="14" name="Picture 4" descr="Jisc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10" y="3979490"/>
            <a:ext cx="936104" cy="5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08" y="3844411"/>
            <a:ext cx="936104" cy="77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14" y="1252444"/>
            <a:ext cx="7406059" cy="47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58" y="305022"/>
            <a:ext cx="4173855" cy="59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Agent-based modelling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35231" y="1732395"/>
            <a:ext cx="6883484" cy="1711238"/>
          </a:xfrm>
        </p:spPr>
        <p:txBody>
          <a:bodyPr/>
          <a:lstStyle/>
          <a:p>
            <a:r>
              <a:rPr lang="is-IS" dirty="0" smtClean="0"/>
              <a:t>…</a:t>
            </a:r>
            <a:r>
              <a:rPr lang="en-GB" dirty="0" smtClean="0"/>
              <a:t>is </a:t>
            </a:r>
            <a:r>
              <a:rPr lang="en-GB" b="1" dirty="0"/>
              <a:t>computer simulation</a:t>
            </a:r>
            <a:r>
              <a:rPr lang="en-GB" dirty="0"/>
              <a:t> that explicitly represents</a:t>
            </a:r>
            <a:r>
              <a:rPr lang="en-GB" b="1" dirty="0"/>
              <a:t> individual heterogeneity </a:t>
            </a:r>
            <a:r>
              <a:rPr lang="en-GB" dirty="0"/>
              <a:t>and </a:t>
            </a:r>
            <a:r>
              <a:rPr lang="en-GB" b="1" dirty="0"/>
              <a:t>interactions</a:t>
            </a:r>
            <a:endParaRPr lang="en-GB" dirty="0"/>
          </a:p>
          <a:p>
            <a:r>
              <a:rPr lang="en-GB" dirty="0" smtClean="0"/>
              <a:t>Macro-level phenomena emerge from micro interactions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46" t="25532" r="39014" b="17645"/>
          <a:stretch/>
        </p:blipFill>
        <p:spPr>
          <a:xfrm>
            <a:off x="0" y="3443633"/>
            <a:ext cx="9144000" cy="34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03" y="1174713"/>
            <a:ext cx="7212119" cy="51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0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99" y="1287235"/>
            <a:ext cx="7147624" cy="47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8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8757" y="275685"/>
            <a:ext cx="836251" cy="1098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ヒラギノ角ゴ ProN W6" charset="-128"/>
                <a:cs typeface="Arial" pitchFamily="34" charset="0"/>
                <a:sym typeface="Verdana Bold" pitchFamily="2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ヒラギノ角ゴ ProN W6" charset="-128"/>
                <a:cs typeface="Arial" pitchFamily="34" charset="0"/>
                <a:sym typeface="Verdana Bold" pitchFamily="2" charset="0"/>
              </a:rPr>
              <a:t>ABM Output Analysis</a:t>
            </a:r>
            <a:endParaRPr lang="en-US" sz="3200" baseline="30000" dirty="0" smtClean="0">
              <a:solidFill>
                <a:srgbClr val="FFFFFF"/>
              </a:solidFill>
              <a:latin typeface="Arial" pitchFamily="34" charset="0"/>
              <a:ea typeface="ヒラギノ角ゴ ProN W6" charset="-128"/>
              <a:cs typeface="Arial" pitchFamily="34" charset="0"/>
              <a:sym typeface="Verdana 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67" y="3693140"/>
            <a:ext cx="2736304" cy="273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09" y="1088253"/>
            <a:ext cx="4536504" cy="2090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32" y="3797800"/>
            <a:ext cx="4352858" cy="2718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934" y="673090"/>
            <a:ext cx="3230154" cy="2579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232" y="565203"/>
            <a:ext cx="4586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 algn="l">
              <a:buClr>
                <a:srgbClr val="FF0A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Tipping Points in ABM Phase Space: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167" y="3169205"/>
            <a:ext cx="3717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Clr>
                <a:srgbClr val="FF0A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ABM Output Characterized by Dimension Reduction: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241" y="3220016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 algn="l">
              <a:buClr>
                <a:srgbClr val="FF0A2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ABM Output as Network: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0" y="1002149"/>
            <a:ext cx="7245722" cy="52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ationoutputs-1.1.6_PR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8" y="0"/>
            <a:ext cx="3952875" cy="6858000"/>
          </a:xfrm>
          <a:prstGeom prst="rect">
            <a:avLst/>
          </a:prstGeom>
        </p:spPr>
      </p:pic>
      <p:pic>
        <p:nvPicPr>
          <p:cNvPr id="6" name="Picture 5" descr="ssrep_graph_PAQ02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5710" r="20525" b="5093"/>
          <a:stretch/>
        </p:blipFill>
        <p:spPr>
          <a:xfrm>
            <a:off x="5281084" y="1126125"/>
            <a:ext cx="3731487" cy="5573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2083" y="1285902"/>
            <a:ext cx="110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Graph file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44317" y="1655234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generated-by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886041" y="2034118"/>
            <a:ext cx="88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R script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44317" y="2421416"/>
            <a:ext cx="58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used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1194" y="2916768"/>
            <a:ext cx="88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CSV file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44317" y="3286100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generated-by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57575" y="36554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Shell script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69050" y="4182482"/>
            <a:ext cx="58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used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72867" y="4182482"/>
            <a:ext cx="58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used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35242" y="4889507"/>
            <a:ext cx="10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CSV file</a:t>
            </a:r>
          </a:p>
          <a:p>
            <a:pPr algn="ctr"/>
            <a:r>
              <a:rPr lang="en-GB" dirty="0" smtClean="0"/>
              <a:t>(phase 1)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75781" y="4889507"/>
            <a:ext cx="105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CSV file</a:t>
            </a:r>
          </a:p>
          <a:p>
            <a:pPr algn="ctr"/>
            <a:r>
              <a:rPr lang="en-GB" dirty="0" smtClean="0"/>
              <a:t>(phase 2)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59995" y="4842420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generated-by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43824" y="5575249"/>
            <a:ext cx="112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Perl script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444317" y="5664668"/>
            <a:ext cx="58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used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4029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lationoutputs-1.1.6_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69580"/>
            <a:ext cx="6863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14855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2014.pot</Template>
  <TotalTime>4922</TotalTime>
  <Words>456</Words>
  <Application>Microsoft Macintosh PowerPoint</Application>
  <PresentationFormat>On-screen Show (4:3)</PresentationFormat>
  <Paragraphs>67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PPT template 2014</vt:lpstr>
      <vt:lpstr>MIRACLE</vt:lpstr>
      <vt:lpstr>PowerPoint Presentation</vt:lpstr>
      <vt:lpstr>Agent-based modelling</vt:lpstr>
      <vt:lpstr>PowerPoint Presentation</vt:lpstr>
      <vt:lpstr>PowerPoint Presentation</vt:lpstr>
      <vt:lpstr> ABM Output Analysis</vt:lpstr>
      <vt:lpstr>PowerPoint Presentation</vt:lpstr>
      <vt:lpstr>PowerPoint Presentation</vt:lpstr>
      <vt:lpstr>PowerPoint Presentation</vt:lpstr>
      <vt:lpstr>PowerPoint Presentation</vt:lpstr>
    </vt:vector>
  </TitlesOfParts>
  <Company>SCRI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 Morton</dc:creator>
  <cp:lastModifiedBy>Gary Polhill</cp:lastModifiedBy>
  <cp:revision>51</cp:revision>
  <dcterms:created xsi:type="dcterms:W3CDTF">2013-10-11T15:07:27Z</dcterms:created>
  <dcterms:modified xsi:type="dcterms:W3CDTF">2016-01-26T15:29:40Z</dcterms:modified>
</cp:coreProperties>
</file>